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4148E-291A-43E6-91CE-56BA5E0A7DE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E300-DFB8-4FCA-A2A1-30332816C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Трилайн\Desktop\images (1).jpg"/>
          <p:cNvPicPr>
            <a:picLocks noChangeAspect="1" noChangeArrowheads="1"/>
          </p:cNvPicPr>
          <p:nvPr/>
        </p:nvPicPr>
        <p:blipFill>
          <a:blip r:embed="rId2" cstate="print"/>
          <a:srcRect l="27027" t="20381" r="31081" b="16438"/>
          <a:stretch>
            <a:fillRect/>
          </a:stretch>
        </p:blipFill>
        <p:spPr bwMode="auto">
          <a:xfrm>
            <a:off x="6084168" y="0"/>
            <a:ext cx="3059832" cy="30598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08720"/>
            <a:ext cx="8532440" cy="4608512"/>
          </a:xfrm>
        </p:spPr>
        <p:txBody>
          <a:bodyPr>
            <a:normAutofit/>
          </a:bodyPr>
          <a:lstStyle/>
          <a:p>
            <a:r>
              <a:rPr lang="ru-RU" sz="5300" b="1" i="1" dirty="0" smtClean="0">
                <a:solidFill>
                  <a:srgbClr val="7030A0"/>
                </a:solidFill>
              </a:rPr>
              <a:t>Т</a:t>
            </a:r>
            <a:r>
              <a:rPr lang="ru-RU" sz="5300" b="1" i="1" dirty="0" smtClean="0">
                <a:solidFill>
                  <a:srgbClr val="FF0000"/>
                </a:solidFill>
              </a:rPr>
              <a:t>А</a:t>
            </a:r>
            <a:r>
              <a:rPr lang="ru-RU" sz="5300" b="1" i="1" dirty="0" smtClean="0">
                <a:solidFill>
                  <a:srgbClr val="00B050"/>
                </a:solidFill>
              </a:rPr>
              <a:t>К</a:t>
            </a:r>
            <a:r>
              <a:rPr lang="ru-RU" sz="5300" b="1" i="1" dirty="0" smtClean="0">
                <a:solidFill>
                  <a:srgbClr val="00B0F0"/>
                </a:solidFill>
              </a:rPr>
              <a:t>О</a:t>
            </a:r>
            <a:r>
              <a:rPr lang="ru-RU" sz="5300" b="1" i="1" dirty="0" smtClean="0">
                <a:solidFill>
                  <a:srgbClr val="00B050"/>
                </a:solidFill>
              </a:rPr>
              <a:t>Й</a:t>
            </a:r>
            <a:r>
              <a:rPr lang="ru-RU" sz="5300" b="1" i="1" dirty="0" smtClean="0">
                <a:solidFill>
                  <a:srgbClr val="7030A0"/>
                </a:solidFill>
              </a:rPr>
              <a:t> </a:t>
            </a:r>
            <a:r>
              <a:rPr lang="ru-RU" sz="5300" b="1" i="1" dirty="0" smtClean="0">
                <a:solidFill>
                  <a:srgbClr val="7030A0"/>
                </a:solidFill>
              </a:rPr>
              <a:t/>
            </a:r>
            <a:br>
              <a:rPr lang="ru-RU" sz="5300" b="1" i="1" dirty="0" smtClean="0">
                <a:solidFill>
                  <a:srgbClr val="7030A0"/>
                </a:solidFill>
              </a:rPr>
            </a:br>
            <a:r>
              <a:rPr lang="ru-RU" sz="5300" b="1" i="1" dirty="0" smtClean="0">
                <a:solidFill>
                  <a:srgbClr val="FFC000"/>
                </a:solidFill>
              </a:rPr>
              <a:t>В</a:t>
            </a:r>
            <a:r>
              <a:rPr lang="ru-RU" sz="5300" b="1" i="1" dirty="0" smtClean="0">
                <a:solidFill>
                  <a:srgbClr val="7030A0"/>
                </a:solidFill>
              </a:rPr>
              <a:t>А</a:t>
            </a:r>
            <a:r>
              <a:rPr lang="ru-RU" sz="5300" b="1" i="1" dirty="0" smtClean="0">
                <a:solidFill>
                  <a:srgbClr val="FF0000"/>
                </a:solidFill>
              </a:rPr>
              <a:t>Ж</a:t>
            </a:r>
            <a:r>
              <a:rPr lang="ru-RU" sz="5300" b="1" i="1" dirty="0" smtClean="0">
                <a:solidFill>
                  <a:srgbClr val="00B0F0"/>
                </a:solidFill>
              </a:rPr>
              <a:t>Н</a:t>
            </a:r>
            <a:r>
              <a:rPr lang="ru-RU" sz="5300" b="1" i="1" dirty="0" smtClean="0">
                <a:solidFill>
                  <a:srgbClr val="00B050"/>
                </a:solidFill>
              </a:rPr>
              <a:t>Ы</a:t>
            </a:r>
            <a:r>
              <a:rPr lang="ru-RU" sz="5300" b="1" i="1" dirty="0" smtClean="0">
                <a:solidFill>
                  <a:srgbClr val="FFFF00"/>
                </a:solidFill>
              </a:rPr>
              <a:t>Й</a:t>
            </a:r>
            <a:r>
              <a:rPr lang="ru-RU" sz="5300" b="1" i="1" dirty="0" smtClean="0">
                <a:solidFill>
                  <a:srgbClr val="7030A0"/>
                </a:solidFill>
              </a:rPr>
              <a:t> </a:t>
            </a:r>
            <a:r>
              <a:rPr lang="ru-RU" sz="5300" b="1" i="1" dirty="0" smtClean="0">
                <a:solidFill>
                  <a:srgbClr val="C00000"/>
                </a:solidFill>
              </a:rPr>
              <a:t>П</a:t>
            </a:r>
            <a:r>
              <a:rPr lang="ru-RU" sz="5300" b="1" i="1" dirty="0" smtClean="0">
                <a:solidFill>
                  <a:srgbClr val="FFC000"/>
                </a:solidFill>
              </a:rPr>
              <a:t>А</a:t>
            </a:r>
            <a:r>
              <a:rPr lang="ru-RU" sz="5300" b="1" i="1" dirty="0" smtClean="0">
                <a:solidFill>
                  <a:srgbClr val="7030A0"/>
                </a:solidFill>
              </a:rPr>
              <a:t>П</a:t>
            </a:r>
            <a:r>
              <a:rPr lang="ru-RU" sz="5300" b="1" i="1" dirty="0" smtClean="0">
                <a:solidFill>
                  <a:srgbClr val="FF0000"/>
                </a:solidFill>
              </a:rPr>
              <a:t>А</a:t>
            </a:r>
            <a:r>
              <a:rPr lang="ru-RU" sz="5300" b="1" i="1" dirty="0" smtClean="0">
                <a:solidFill>
                  <a:srgbClr val="7030A0"/>
                </a:solidFill>
              </a:rPr>
              <a:t>…</a:t>
            </a:r>
            <a:r>
              <a:rPr lang="ru-RU" sz="5300" b="1" dirty="0" smtClean="0">
                <a:solidFill>
                  <a:srgbClr val="7030A0"/>
                </a:solidFill>
              </a:rPr>
              <a:t/>
            </a:r>
            <a:br>
              <a:rPr lang="ru-RU" sz="5300" b="1" dirty="0" smtClean="0">
                <a:solidFill>
                  <a:srgbClr val="7030A0"/>
                </a:solidFill>
              </a:rPr>
            </a:br>
            <a:r>
              <a:rPr lang="ru-RU" sz="5300" b="1" i="1" dirty="0" smtClean="0">
                <a:solidFill>
                  <a:srgbClr val="7030A0"/>
                </a:solidFill>
              </a:rPr>
              <a:t>или</a:t>
            </a:r>
            <a:br>
              <a:rPr lang="ru-RU" sz="5300" b="1" i="1" dirty="0" smtClean="0">
                <a:solidFill>
                  <a:srgbClr val="7030A0"/>
                </a:solidFill>
              </a:rPr>
            </a:br>
            <a:r>
              <a:rPr lang="ru-RU" sz="4900" dirty="0" smtClean="0">
                <a:solidFill>
                  <a:srgbClr val="7030A0"/>
                </a:solidFill>
              </a:rPr>
              <a:t>роль отца в развитии ребёнка</a:t>
            </a:r>
            <a:r>
              <a:rPr lang="ru-RU" sz="6000" b="1" i="1" dirty="0" smtClean="0">
                <a:solidFill>
                  <a:srgbClr val="7030A0"/>
                </a:solidFill>
              </a:rPr>
              <a:t> </a:t>
            </a:r>
            <a:r>
              <a:rPr lang="ru-RU" sz="6000" b="1" dirty="0" smtClean="0">
                <a:solidFill>
                  <a:srgbClr val="7030A0"/>
                </a:solidFill>
              </a:rPr>
              <a:t/>
            </a:r>
            <a:br>
              <a:rPr lang="ru-RU" sz="6000" b="1" dirty="0" smtClean="0">
                <a:solidFill>
                  <a:srgbClr val="7030A0"/>
                </a:solidFill>
              </a:rPr>
            </a:b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8691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Педагог-психолог 1 </a:t>
            </a:r>
            <a:r>
              <a:rPr lang="ru-RU" sz="2400" dirty="0" err="1" smtClean="0">
                <a:solidFill>
                  <a:srgbClr val="002060"/>
                </a:solidFill>
              </a:rPr>
              <a:t>кв</a:t>
            </a:r>
            <a:r>
              <a:rPr lang="ru-RU" sz="2400" dirty="0" smtClean="0">
                <a:solidFill>
                  <a:srgbClr val="002060"/>
                </a:solidFill>
              </a:rPr>
              <a:t> к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Гуляева Ксения Владимировна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Интересные факты…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интересный мысли…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</a:rPr>
              <a:t>Чувство </a:t>
            </a:r>
            <a:r>
              <a:rPr lang="ru-RU" dirty="0" smtClean="0">
                <a:solidFill>
                  <a:srgbClr val="C00000"/>
                </a:solidFill>
              </a:rPr>
              <a:t>отцовства рождается несколько позже, чем чувство </a:t>
            </a:r>
            <a:r>
              <a:rPr lang="ru-RU" dirty="0" smtClean="0">
                <a:solidFill>
                  <a:srgbClr val="C00000"/>
                </a:solidFill>
              </a:rPr>
              <a:t>материнства.</a:t>
            </a: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Аристотель заметил, что по - настоящему отцами мужчины становятся позже, чем женщины - матерями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Н. М. Карамзин писал: «Без хороших отцов нет хорошего воспитания, несмотря на все школы, институты</a:t>
            </a:r>
            <a:r>
              <a:rPr lang="ru-RU" dirty="0" smtClean="0">
                <a:solidFill>
                  <a:srgbClr val="C00000"/>
                </a:solidFill>
              </a:rPr>
              <a:t>».</a:t>
            </a: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Поведение отца - это пример не только в воспитании сына, но и в формировании личности дочери. Девочки также нуждаются в отцовском влиянии. Девочки </a:t>
            </a:r>
            <a:r>
              <a:rPr lang="ru-RU" dirty="0" smtClean="0"/>
              <a:t>требуют особо тонкого и нежного обращения </a:t>
            </a:r>
            <a:r>
              <a:rPr lang="ru-RU" dirty="0" smtClean="0"/>
              <a:t>отца.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Отцовские </a:t>
            </a:r>
            <a:r>
              <a:rPr lang="ru-RU" b="1" dirty="0" smtClean="0">
                <a:solidFill>
                  <a:srgbClr val="7030A0"/>
                </a:solidFill>
              </a:rPr>
              <a:t>стереотипы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100" dirty="0" smtClean="0">
                <a:solidFill>
                  <a:srgbClr val="7030A0"/>
                </a:solidFill>
              </a:rPr>
              <a:t>Боятся </a:t>
            </a:r>
            <a:r>
              <a:rPr lang="ru-RU" sz="2100" dirty="0" smtClean="0">
                <a:solidFill>
                  <a:srgbClr val="7030A0"/>
                </a:solidFill>
              </a:rPr>
              <a:t>детей, потому что просто не умеют с ними общаться. </a:t>
            </a:r>
            <a:endParaRPr lang="ru-RU" sz="2100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Например, мальчики, которые воспитывались в женской среде, став отцами фактически, не понимают, как ими быть психологически. </a:t>
            </a:r>
            <a:endParaRPr lang="ru-RU" sz="1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rgbClr val="00B0F0"/>
                </a:solidFill>
              </a:rPr>
              <a:t>Этот </a:t>
            </a:r>
            <a:r>
              <a:rPr lang="ru-RU" sz="1800" dirty="0" smtClean="0">
                <a:solidFill>
                  <a:srgbClr val="00B0F0"/>
                </a:solidFill>
              </a:rPr>
              <a:t>пробел можно восполнить с помощью педагогической и психологической литературы и общения с другими незадачливыми или «</a:t>
            </a:r>
            <a:r>
              <a:rPr lang="ru-RU" sz="1800" dirty="0" err="1" smtClean="0">
                <a:solidFill>
                  <a:srgbClr val="00B0F0"/>
                </a:solidFill>
              </a:rPr>
              <a:t>задачливыми</a:t>
            </a:r>
            <a:r>
              <a:rPr lang="ru-RU" sz="1800" dirty="0" smtClean="0">
                <a:solidFill>
                  <a:srgbClr val="00B0F0"/>
                </a:solidFill>
              </a:rPr>
              <a:t>» папами.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2100" dirty="0" smtClean="0">
                <a:solidFill>
                  <a:srgbClr val="7030A0"/>
                </a:solidFill>
              </a:rPr>
              <a:t>«Мужчинам </a:t>
            </a:r>
            <a:r>
              <a:rPr lang="ru-RU" sz="2100" dirty="0" smtClean="0">
                <a:solidFill>
                  <a:srgbClr val="7030A0"/>
                </a:solidFill>
              </a:rPr>
              <a:t>неприлично любить </a:t>
            </a:r>
            <a:r>
              <a:rPr lang="ru-RU" sz="2100" dirty="0" smtClean="0">
                <a:solidFill>
                  <a:srgbClr val="7030A0"/>
                </a:solidFill>
              </a:rPr>
              <a:t>детей»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Боятся </a:t>
            </a:r>
            <a:r>
              <a:rPr lang="ru-RU" sz="1800" dirty="0" smtClean="0">
                <a:solidFill>
                  <a:srgbClr val="FF0000"/>
                </a:solidFill>
              </a:rPr>
              <a:t>выглядеть смешными и не позволяют себе расслабиться, чтобы поиграть с детьми.</a:t>
            </a:r>
          </a:p>
          <a:p>
            <a:pPr algn="just">
              <a:buNone/>
            </a:pPr>
            <a:r>
              <a:rPr lang="ru-RU" sz="1600" dirty="0" smtClean="0">
                <a:solidFill>
                  <a:srgbClr val="00B0F0"/>
                </a:solidFill>
              </a:rPr>
              <a:t>Способность </a:t>
            </a:r>
            <a:r>
              <a:rPr lang="ru-RU" sz="1600" dirty="0" smtClean="0">
                <a:solidFill>
                  <a:srgbClr val="00B0F0"/>
                </a:solidFill>
              </a:rPr>
              <a:t>папы на время стать ребенком идет его детям на </a:t>
            </a:r>
            <a:r>
              <a:rPr lang="ru-RU" sz="1600" dirty="0" smtClean="0">
                <a:solidFill>
                  <a:srgbClr val="00B0F0"/>
                </a:solidFill>
              </a:rPr>
              <a:t>пользу</a:t>
            </a:r>
          </a:p>
          <a:p>
            <a:pPr algn="just"/>
            <a:endParaRPr lang="ru-RU" sz="2100" dirty="0" smtClean="0">
              <a:solidFill>
                <a:srgbClr val="00B0F0"/>
              </a:solidFill>
            </a:endParaRPr>
          </a:p>
          <a:p>
            <a:pPr algn="just"/>
            <a:r>
              <a:rPr lang="ru-RU" sz="2100" dirty="0" smtClean="0">
                <a:solidFill>
                  <a:srgbClr val="7030A0"/>
                </a:solidFill>
              </a:rPr>
              <a:t>Мужчина </a:t>
            </a:r>
            <a:r>
              <a:rPr lang="ru-RU" sz="2100" dirty="0" smtClean="0">
                <a:solidFill>
                  <a:srgbClr val="7030A0"/>
                </a:solidFill>
              </a:rPr>
              <a:t>ревнует ребенка к жене, конкурируя с ним за ее внимание</a:t>
            </a:r>
            <a:r>
              <a:rPr lang="ru-RU" sz="21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Активное </a:t>
            </a:r>
            <a:r>
              <a:rPr lang="ru-RU" sz="1600" dirty="0" err="1" smtClean="0">
                <a:solidFill>
                  <a:srgbClr val="FF0000"/>
                </a:solidFill>
              </a:rPr>
              <a:t>застревание</a:t>
            </a:r>
            <a:r>
              <a:rPr lang="ru-RU" sz="1600" dirty="0" smtClean="0">
                <a:solidFill>
                  <a:srgbClr val="FF0000"/>
                </a:solidFill>
              </a:rPr>
              <a:t> в детстве </a:t>
            </a:r>
            <a:r>
              <a:rPr lang="ru-RU" sz="1600" i="1" dirty="0" smtClean="0">
                <a:solidFill>
                  <a:srgbClr val="FF0000"/>
                </a:solidFill>
              </a:rPr>
              <a:t>(инфантилизм)</a:t>
            </a:r>
            <a:r>
              <a:rPr lang="ru-RU" sz="1600" dirty="0" smtClean="0">
                <a:solidFill>
                  <a:srgbClr val="FF0000"/>
                </a:solidFill>
              </a:rPr>
              <a:t> препятствует эмоциональному сближению. </a:t>
            </a:r>
            <a:endParaRPr lang="ru-RU" sz="1800" dirty="0" smtClean="0">
              <a:solidFill>
                <a:srgbClr val="FF0000"/>
              </a:solidFill>
            </a:endParaRPr>
          </a:p>
          <a:p>
            <a:pPr algn="just"/>
            <a:endParaRPr lang="ru-RU" sz="1800" dirty="0" smtClean="0"/>
          </a:p>
          <a:p>
            <a:pPr algn="just"/>
            <a:r>
              <a:rPr lang="ru-RU" sz="2000" dirty="0" smtClean="0">
                <a:solidFill>
                  <a:srgbClr val="7030A0"/>
                </a:solidFill>
              </a:rPr>
              <a:t>Нежелание </a:t>
            </a:r>
            <a:r>
              <a:rPr lang="ru-RU" sz="2000" dirty="0" smtClean="0">
                <a:solidFill>
                  <a:srgbClr val="7030A0"/>
                </a:solidFill>
              </a:rPr>
              <a:t>общаться с совсем маленьким карапузом папы объясняют своей «бесполезностью» - «тут полностью мамина епархия</a:t>
            </a:r>
            <a:r>
              <a:rPr lang="ru-RU" sz="2000" dirty="0" smtClean="0">
                <a:solidFill>
                  <a:srgbClr val="7030A0"/>
                </a:solidFill>
              </a:rPr>
              <a:t>».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Таким образом, теряют </a:t>
            </a:r>
            <a:r>
              <a:rPr lang="ru-RU" sz="1800" dirty="0" smtClean="0">
                <a:solidFill>
                  <a:srgbClr val="FF0000"/>
                </a:solidFill>
              </a:rPr>
              <a:t>возможность установить близкие отношения с малышом, которые формируются в младенчестве.</a:t>
            </a:r>
          </a:p>
          <a:p>
            <a:pPr algn="just"/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Интересный механизм…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2514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Страх перед внешним миром - один из главных источников неврозов у современных детей. Отец же - сильный человек, готовый прийти на помощь. В женском подсознании заложено иное: не воевать, а создавать комфортное состояние. Так что именно отец одним своим присутствием дает детям ощущение защищенности.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</a:rPr>
              <a:t>Инстинкт стаи. Подсознательно мы хотим, чтобы у нас был «вожак» - главный, непререкаемый авторитет. Самым сильным аргументом в детском споре часто бывают слова: «Так мой папа сказал!»</a:t>
            </a:r>
          </a:p>
          <a:p>
            <a:pPr algn="just"/>
            <a:r>
              <a:rPr lang="ru-RU" sz="1800" dirty="0" smtClean="0">
                <a:solidFill>
                  <a:srgbClr val="FF0000"/>
                </a:solidFill>
              </a:rPr>
              <a:t>Говорят</a:t>
            </a:r>
            <a:r>
              <a:rPr lang="ru-RU" sz="1800" dirty="0" smtClean="0">
                <a:solidFill>
                  <a:srgbClr val="FF0000"/>
                </a:solidFill>
              </a:rPr>
              <a:t>, что для девочки отец не очень нужен, дескать, она учится быть женственной, подражая маме. Но для кого старается мать? В первую очередь для отца. Мальчики же невольно подражают родителю, подспудно понимая, как важно быть мужественным и четко представлять последствия своих поступков. Эта наука постигается ими не в подростковом возрасте, как многие думают, а в 4-6 лет.</a:t>
            </a:r>
          </a:p>
          <a:p>
            <a:pPr algn="just"/>
            <a:r>
              <a:rPr lang="ru-RU" sz="1800" dirty="0" smtClean="0">
                <a:solidFill>
                  <a:srgbClr val="7030A0"/>
                </a:solidFill>
              </a:rPr>
              <a:t>Принижая или недооценивая роль отца, женщины мешают детям реализовать их потребность в авторитете. Впрочем, ребенок будет искать его любой ценой. Но вот куда он пойдет в своих поисках: в сомнительную компанию? Лучше уж с самого начала немного возвысить родного отца, чем потом иметь дело с неуправляемым подростком.</a:t>
            </a:r>
          </a:p>
          <a:p>
            <a:pPr algn="just"/>
            <a:endParaRPr lang="ru-RU" sz="18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b="1" dirty="0" smtClean="0">
                <a:solidFill>
                  <a:srgbClr val="7030A0"/>
                </a:solidFill>
              </a:rPr>
              <a:t>Где папочка? Или как растить сына и дочь одной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600" i="1" dirty="0" smtClean="0"/>
              <a:t>Психолог Березина Т.И.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Когда ребенок впервые задает этот вопрос, его интересует, есть ли у него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папа, но постепенно возникают сопутствующие вопросы, уточняющие образ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отца и на все них приходится отвечать маме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• Характеризуйте папу только с лучшей стороны, оставив свои личные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обиды. Ребенку необходимо гордиться своим отцом, потому что это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повышает его уверенность в самом себе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• Лучше сразу открыть ребенку правду о причине отсутствия папы, но не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посвящать его в детали, которые могут травмировать его психику. Не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следует создавать у ребенка иллюзию присутствия папы (говорить, что он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приходил, пока ты спал или был в саду, передавать от папы подарки).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Ребенок не сразу, но поймет, что вы обманывали его и может этого не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простить. Опасно говорить, что папа умер и никогда не появится в вашей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жизни. Сообщение, что папа ушел к другой тете, чаще всего вызывает обиду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и агрессию в отношении собственной матери, которая, по мнению ребенка,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сама в этом виновата.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рилайн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65104"/>
            <a:ext cx="3485045" cy="231913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6984776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• Какого бы возраста не был ваш ребенок, никогда не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шантажируйте его отцом, не сулите, что отец вернется,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если ребенок будет хорошо себя вести или учиться.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Убедите ребенка, что папа не живет с вами не потому, что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он не любит малыша и не хочет его видеть, а потому что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сильно загружен работой. Если Вам тяжело говорить об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отце ребенка хорошее не говорите ничего, потому, что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ничего не может быть хуже распространенной фразы:</a:t>
            </a:r>
          </a:p>
          <a:p>
            <a:pPr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"Весь в папашу</a:t>
            </a:r>
            <a:r>
              <a:rPr lang="ru-RU" sz="1800" dirty="0" smtClean="0">
                <a:solidFill>
                  <a:srgbClr val="0070C0"/>
                </a:solidFill>
              </a:rPr>
              <a:t>….".</a:t>
            </a:r>
          </a:p>
          <a:p>
            <a:pPr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• Главное дать ребенку понять, что семьи бывают разные,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что кто-то живет с одной мамой или одним папой, а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некоторые вовсе с бабушками или в детском доме.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Главное, чтобы ребенок чувствовал, как его любят те, кто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составляет его семью.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Трилайн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052736"/>
            <a:ext cx="3456384" cy="4002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736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ТАКОЙ  ВАЖНЫЙ ПАПА… или роль отца в развитии ребёнка  </vt:lpstr>
      <vt:lpstr>Интересные факты…  интересный мысли…</vt:lpstr>
      <vt:lpstr>Отцовские стереотипы</vt:lpstr>
      <vt:lpstr>Интересный механизм…</vt:lpstr>
      <vt:lpstr>Где папочка? Или как растить сына и дочь одной Психолог Березина Т.И.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Ksuta</dc:creator>
  <cp:lastModifiedBy>Ksuta</cp:lastModifiedBy>
  <cp:revision>25</cp:revision>
  <dcterms:created xsi:type="dcterms:W3CDTF">2016-03-13T13:06:14Z</dcterms:created>
  <dcterms:modified xsi:type="dcterms:W3CDTF">2016-03-13T14:00:21Z</dcterms:modified>
</cp:coreProperties>
</file>